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71" r:id="rId2"/>
    <p:sldId id="643" r:id="rId3"/>
    <p:sldId id="636" r:id="rId4"/>
    <p:sldId id="559" r:id="rId5"/>
    <p:sldId id="645" r:id="rId6"/>
    <p:sldId id="1571" r:id="rId7"/>
    <p:sldId id="1570" r:id="rId8"/>
    <p:sldId id="618" r:id="rId9"/>
    <p:sldId id="646" r:id="rId10"/>
    <p:sldId id="647" r:id="rId11"/>
    <p:sldId id="604" r:id="rId12"/>
    <p:sldId id="625" r:id="rId13"/>
    <p:sldId id="648" r:id="rId14"/>
    <p:sldId id="1572" r:id="rId15"/>
    <p:sldId id="1569" r:id="rId16"/>
  </p:sldIdLst>
  <p:sldSz cx="12192000" cy="6858000"/>
  <p:notesSz cx="6797675" cy="9926638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245D85-A54A-48A7-B28A-D7D38EA08A1B}">
          <p14:sldIdLst>
            <p14:sldId id="471"/>
            <p14:sldId id="643"/>
            <p14:sldId id="636"/>
            <p14:sldId id="559"/>
            <p14:sldId id="645"/>
            <p14:sldId id="1571"/>
            <p14:sldId id="1570"/>
            <p14:sldId id="618"/>
            <p14:sldId id="646"/>
            <p14:sldId id="647"/>
            <p14:sldId id="604"/>
            <p14:sldId id="625"/>
            <p14:sldId id="648"/>
            <p14:sldId id="1572"/>
            <p14:sldId id="1569"/>
          </p14:sldIdLst>
        </p14:section>
      </p14:sectionLst>
    </p:ext>
    <p:ext uri="{EFAFB233-063F-42B5-8137-9DF3F51BA10A}">
      <p15:sldGuideLst xmlns:p15="http://schemas.microsoft.com/office/powerpoint/2012/main">
        <p15:guide id="1" pos="6947" userDrawn="1">
          <p15:clr>
            <a:srgbClr val="A4A3A4"/>
          </p15:clr>
        </p15:guide>
        <p15:guide id="2" orient="horz" pos="2047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6" pos="1992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4968" userDrawn="1">
          <p15:clr>
            <a:srgbClr val="A4A3A4"/>
          </p15:clr>
        </p15:guide>
        <p15:guide id="9" orient="horz" pos="3906" userDrawn="1">
          <p15:clr>
            <a:srgbClr val="A4A3A4"/>
          </p15:clr>
        </p15:guide>
        <p15:guide id="10" orient="horz" pos="912" userDrawn="1">
          <p15:clr>
            <a:srgbClr val="A4A3A4"/>
          </p15:clr>
        </p15:guide>
        <p15:guide id="11" orient="horz" pos="1008" userDrawn="1">
          <p15:clr>
            <a:srgbClr val="A4A3A4"/>
          </p15:clr>
        </p15:guide>
        <p15:guide id="13" pos="4728" userDrawn="1">
          <p15:clr>
            <a:srgbClr val="A4A3A4"/>
          </p15:clr>
        </p15:guide>
        <p15:guide id="14" pos="5160" userDrawn="1">
          <p15:clr>
            <a:srgbClr val="A4A3A4"/>
          </p15:clr>
        </p15:guide>
        <p15:guide id="15" pos="3600" userDrawn="1">
          <p15:clr>
            <a:srgbClr val="A4A3A4"/>
          </p15:clr>
        </p15:guide>
        <p15:guide id="16" pos="3384" userDrawn="1">
          <p15:clr>
            <a:srgbClr val="A4A3A4"/>
          </p15:clr>
        </p15:guide>
        <p15:guide id="17" orient="horz" pos="2544" userDrawn="1">
          <p15:clr>
            <a:srgbClr val="A4A3A4"/>
          </p15:clr>
        </p15:guide>
        <p15:guide id="18" orient="horz" pos="2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edrich Dreier" initials="FD" lastIdx="1" clrIdx="0">
    <p:extLst>
      <p:ext uri="{19B8F6BF-5375-455C-9EA6-DF929625EA0E}">
        <p15:presenceInfo xmlns:p15="http://schemas.microsoft.com/office/powerpoint/2012/main" userId="S::fdr@andbricks.com::500fd262-4b7a-499f-9472-1214d3537f1f" providerId="AD"/>
      </p:ext>
    </p:extLst>
  </p:cmAuthor>
  <p:cmAuthor id="2" name="Stefan J. Hohmann" initials="SJH" lastIdx="2" clrIdx="1">
    <p:extLst>
      <p:ext uri="{19B8F6BF-5375-455C-9EA6-DF929625EA0E}">
        <p15:presenceInfo xmlns:p15="http://schemas.microsoft.com/office/powerpoint/2012/main" userId="S::sjh@andbricks.com::47473ed8-d43c-4d7d-a4dc-55d4b5fd5e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D3A"/>
    <a:srgbClr val="A02E00"/>
    <a:srgbClr val="E7E6E6"/>
    <a:srgbClr val="73797C"/>
    <a:srgbClr val="73787B"/>
    <a:srgbClr val="FFCB2E"/>
    <a:srgbClr val="265E88"/>
    <a:srgbClr val="041A51"/>
    <a:srgbClr val="FFED00"/>
    <a:srgbClr val="D22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837" autoAdjust="0"/>
  </p:normalViewPr>
  <p:slideViewPr>
    <p:cSldViewPr snapToGrid="0">
      <p:cViewPr varScale="1">
        <p:scale>
          <a:sx n="116" d="100"/>
          <a:sy n="116" d="100"/>
        </p:scale>
        <p:origin x="821" y="82"/>
      </p:cViewPr>
      <p:guideLst>
        <p:guide pos="6947"/>
        <p:guide orient="horz" pos="2047"/>
        <p:guide pos="336"/>
        <p:guide pos="1992"/>
        <p:guide pos="5304"/>
        <p:guide pos="4968"/>
        <p:guide orient="horz" pos="3906"/>
        <p:guide orient="horz" pos="912"/>
        <p:guide orient="horz" pos="1008"/>
        <p:guide pos="4728"/>
        <p:guide pos="5160"/>
        <p:guide pos="3600"/>
        <p:guide pos="3384"/>
        <p:guide orient="horz" pos="2544"/>
        <p:guide orient="horz" pos="2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016"/>
    </p:cViewPr>
  </p:sorterViewPr>
  <p:notesViewPr>
    <p:cSldViewPr snapToGrid="0" showGuides="1">
      <p:cViewPr varScale="1">
        <p:scale>
          <a:sx n="79" d="100"/>
          <a:sy n="79" d="100"/>
        </p:scale>
        <p:origin x="3102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1C2A95-877D-4C77-9A78-CEE7398B81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9A3818-2515-4231-AE17-721F3D4EE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904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C8A7A-7F4C-4A56-A702-4173544C46D8}" type="datetimeFigureOut">
              <a:rPr lang="de-DE" smtClean="0"/>
              <a:t>13.07.2021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649D54-CFBE-4FAD-A971-E1585E008E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6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C50124-163D-4572-8DCE-87AED8A8C9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904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76857-CD6B-43A3-9125-3117377D42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739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9" y="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052E3-9291-4207-8704-1ECB51D8DD22}" type="datetimeFigureOut">
              <a:rPr lang="de-DE" smtClean="0"/>
              <a:t>13.07.2021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9428587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9" y="9428587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92408-128C-45EE-B5FB-8ACB2E1A8C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47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88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71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4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94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19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48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90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2408-128C-45EE-B5FB-8ACB2E1A8CF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0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 userDrawn="1"/>
        </p:nvCxnSpPr>
        <p:spPr>
          <a:xfrm>
            <a:off x="5376000" y="4932414"/>
            <a:ext cx="14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28" y="2357884"/>
            <a:ext cx="6220945" cy="2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9680" b="38484"/>
          <a:stretch/>
        </p:blipFill>
        <p:spPr>
          <a:xfrm>
            <a:off x="9167854" y="4230750"/>
            <a:ext cx="3024146" cy="26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0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 userDrawn="1"/>
        </p:nvCxnSpPr>
        <p:spPr>
          <a:xfrm>
            <a:off x="5376000" y="4932414"/>
            <a:ext cx="14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5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9680" b="38484"/>
          <a:stretch/>
        </p:blipFill>
        <p:spPr>
          <a:xfrm>
            <a:off x="9167854" y="4230750"/>
            <a:ext cx="3024146" cy="262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EBE4D-6381-43BA-A777-BA58B7744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97" b="38679"/>
          <a:stretch/>
        </p:blipFill>
        <p:spPr>
          <a:xfrm>
            <a:off x="9777743" y="4712573"/>
            <a:ext cx="2414257" cy="21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/>
          <a:stretch/>
        </p:blipFill>
        <p:spPr>
          <a:xfrm>
            <a:off x="302148" y="410005"/>
            <a:ext cx="9223513" cy="788638"/>
          </a:xfrm>
          <a:prstGeom prst="rect">
            <a:avLst/>
          </a:prstGeom>
        </p:spPr>
      </p:pic>
      <p:sp>
        <p:nvSpPr>
          <p:cNvPr id="22" name="Titel 21"/>
          <p:cNvSpPr>
            <a:spLocks noGrp="1"/>
          </p:cNvSpPr>
          <p:nvPr>
            <p:ph type="title"/>
          </p:nvPr>
        </p:nvSpPr>
        <p:spPr>
          <a:xfrm>
            <a:off x="855809" y="500246"/>
            <a:ext cx="8534681" cy="592254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itel 21"/>
          <p:cNvSpPr txBox="1">
            <a:spLocks/>
          </p:cNvSpPr>
          <p:nvPr userDrawn="1"/>
        </p:nvSpPr>
        <p:spPr>
          <a:xfrm>
            <a:off x="387458" y="541305"/>
            <a:ext cx="11375756" cy="49189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B8A19"/>
                </a:solidFill>
                <a:latin typeface="Nirmala UI Semilight" panose="020B0402040204020203" pitchFamily="34" charset="0"/>
                <a:ea typeface="Microsoft JhengHei UI Light" panose="020B0304030504040204" pitchFamily="34" charset="-120"/>
                <a:cs typeface="Nirmala UI Semilight" panose="020B04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610784" y="6464617"/>
            <a:ext cx="10608506" cy="244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900" b="0" baseline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  <a:sym typeface="Symbol" panose="05050102010706020507" pitchFamily="18" charset="2"/>
              </a:rPr>
              <a:t>Page </a:t>
            </a:r>
            <a:fld id="{061792F6-19F0-4C2E-A1B9-A1663F7D37CE}" type="slidenum">
              <a:rPr lang="de-DE" sz="900" b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pPr algn="r"/>
              <a:t>‹#›</a:t>
            </a:fld>
            <a:endParaRPr lang="de-DE" sz="9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65" y="6074796"/>
            <a:ext cx="606000" cy="61013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264877" y="1733383"/>
            <a:ext cx="10336075" cy="428575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692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 Footer linksbün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/>
          <a:stretch/>
        </p:blipFill>
        <p:spPr>
          <a:xfrm>
            <a:off x="302148" y="410005"/>
            <a:ext cx="9223513" cy="788638"/>
          </a:xfrm>
          <a:prstGeom prst="rect">
            <a:avLst/>
          </a:prstGeom>
        </p:spPr>
      </p:pic>
      <p:sp>
        <p:nvSpPr>
          <p:cNvPr id="22" name="Titel 21"/>
          <p:cNvSpPr>
            <a:spLocks noGrp="1"/>
          </p:cNvSpPr>
          <p:nvPr>
            <p:ph type="title"/>
          </p:nvPr>
        </p:nvSpPr>
        <p:spPr>
          <a:xfrm>
            <a:off x="855809" y="500246"/>
            <a:ext cx="8534681" cy="592254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itel 21"/>
          <p:cNvSpPr txBox="1">
            <a:spLocks/>
          </p:cNvSpPr>
          <p:nvPr userDrawn="1"/>
        </p:nvSpPr>
        <p:spPr>
          <a:xfrm>
            <a:off x="387458" y="541305"/>
            <a:ext cx="11375756" cy="49189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B8A19"/>
                </a:solidFill>
                <a:latin typeface="Nirmala UI Semilight" panose="020B0402040204020203" pitchFamily="34" charset="0"/>
                <a:ea typeface="Microsoft JhengHei UI Light" panose="020B0304030504040204" pitchFamily="34" charset="-120"/>
                <a:cs typeface="Nirmala UI Semilight" panose="020B04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427904" y="6440764"/>
            <a:ext cx="10608506" cy="244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9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t>© x &amp; </a:t>
            </a:r>
            <a:r>
              <a:rPr lang="de-DE" sz="9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t>bricks</a:t>
            </a:r>
            <a:r>
              <a:rPr lang="de-DE" sz="9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t> AG</a:t>
            </a:r>
            <a:r>
              <a:rPr lang="de-DE" sz="900" b="0" baseline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t> 2018  </a:t>
            </a:r>
            <a:r>
              <a:rPr lang="de-DE" sz="600" b="0" baseline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  <a:sym typeface="Symbol" panose="05050102010706020507" pitchFamily="18" charset="2"/>
              </a:rPr>
              <a:t></a:t>
            </a:r>
            <a:r>
              <a:rPr lang="de-DE" sz="900" b="0" baseline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  <a:sym typeface="Symbol" panose="05050102010706020507" pitchFamily="18" charset="2"/>
              </a:rPr>
              <a:t>  Page </a:t>
            </a:r>
            <a:fld id="{061792F6-19F0-4C2E-A1B9-A1663F7D37CE}" type="slidenum">
              <a:rPr lang="de-DE" sz="900" b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Nirmala UI Semilight" panose="020B0402040204020203" pitchFamily="34" charset="0"/>
              </a:rPr>
              <a:pPr algn="l"/>
              <a:t>‹#›</a:t>
            </a:fld>
            <a:endParaRPr lang="de-DE" sz="9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65" y="6074796"/>
            <a:ext cx="606000" cy="610137"/>
          </a:xfrm>
          <a:prstGeom prst="rect">
            <a:avLst/>
          </a:prstGeom>
        </p:spPr>
      </p:pic>
      <p:sp>
        <p:nvSpPr>
          <p:cNvPr id="11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264877" y="1733383"/>
            <a:ext cx="10336075" cy="428575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3660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 ohn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/>
          <p:cNvSpPr>
            <a:spLocks noGrp="1"/>
          </p:cNvSpPr>
          <p:nvPr>
            <p:ph type="title"/>
          </p:nvPr>
        </p:nvSpPr>
        <p:spPr>
          <a:xfrm>
            <a:off x="855809" y="500246"/>
            <a:ext cx="8534681" cy="592254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itel 21"/>
          <p:cNvSpPr txBox="1">
            <a:spLocks/>
          </p:cNvSpPr>
          <p:nvPr userDrawn="1"/>
        </p:nvSpPr>
        <p:spPr>
          <a:xfrm>
            <a:off x="387458" y="541305"/>
            <a:ext cx="11375756" cy="49189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B8A19"/>
                </a:solidFill>
                <a:latin typeface="Nirmala UI Semilight" panose="020B0402040204020203" pitchFamily="34" charset="0"/>
                <a:ea typeface="Microsoft JhengHei UI Light" panose="020B0304030504040204" pitchFamily="34" charset="-120"/>
                <a:cs typeface="Nirmala UI Semilight" panose="020B0402040204020203" pitchFamily="34" charset="0"/>
              </a:defRPr>
            </a:lvl1pPr>
          </a:lstStyle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565" y="6074796"/>
            <a:ext cx="606000" cy="610137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264877" y="1733383"/>
            <a:ext cx="10336075" cy="428575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>
              <a:defRPr sz="16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1140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2407920"/>
            <a:ext cx="12192000" cy="4450080"/>
          </a:xfrm>
          <a:prstGeom prst="rect">
            <a:avLst/>
          </a:prstGeom>
          <a:solidFill>
            <a:srgbClr val="89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167121" y="5554818"/>
            <a:ext cx="60248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andbricks.com</a:t>
            </a:r>
            <a:endParaRPr lang="de-DE" sz="2000" b="1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18" y="778736"/>
            <a:ext cx="3177764" cy="1094288"/>
          </a:xfrm>
          <a:prstGeom prst="rect">
            <a:avLst/>
          </a:prstGeom>
        </p:spPr>
      </p:pic>
      <p:cxnSp>
        <p:nvCxnSpPr>
          <p:cNvPr id="5" name="Gerader Verbinder 4"/>
          <p:cNvCxnSpPr/>
          <p:nvPr userDrawn="1"/>
        </p:nvCxnSpPr>
        <p:spPr>
          <a:xfrm>
            <a:off x="6096000" y="2407920"/>
            <a:ext cx="0" cy="44500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0" y="463296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142240" y="5554818"/>
            <a:ext cx="60248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contact@andbricks.com</a:t>
            </a:r>
            <a:endParaRPr lang="de-DE" sz="2000" b="1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0" y="3320385"/>
            <a:ext cx="60248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x &amp;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bricks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AG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6131560" y="3079424"/>
            <a:ext cx="60248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Ulmenstr. 30</a:t>
            </a:r>
          </a:p>
          <a:p>
            <a:pPr algn="ctr"/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WestendSky</a:t>
            </a:r>
            <a:endParaRPr lang="de-DE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60325 Frankfurt am Main</a:t>
            </a:r>
          </a:p>
        </p:txBody>
      </p:sp>
    </p:spTree>
    <p:extLst>
      <p:ext uri="{BB962C8B-B14F-4D97-AF65-F5344CB8AC3E}">
        <p14:creationId xmlns:p14="http://schemas.microsoft.com/office/powerpoint/2010/main" val="12869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/>
          <a:stretch/>
        </p:blipFill>
        <p:spPr>
          <a:xfrm>
            <a:off x="422744" y="4405028"/>
            <a:ext cx="11346513" cy="1622066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3083560" y="5198222"/>
            <a:ext cx="60248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contact@andbricks.com  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</a:t>
            </a:r>
            <a:r>
              <a:rPr lang="de-DE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andbricks.com</a:t>
            </a:r>
            <a:endParaRPr lang="de-DE" sz="2000" b="0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13" y="1613621"/>
            <a:ext cx="6281974" cy="2163247"/>
          </a:xfrm>
          <a:prstGeom prst="rect">
            <a:avLst/>
          </a:prstGeom>
        </p:spPr>
      </p:pic>
      <p:sp>
        <p:nvSpPr>
          <p:cNvPr id="18" name="Textfeld 17"/>
          <p:cNvSpPr txBox="1"/>
          <p:nvPr userDrawn="1"/>
        </p:nvSpPr>
        <p:spPr>
          <a:xfrm>
            <a:off x="0" y="4793964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x &amp; </a:t>
            </a:r>
            <a:r>
              <a:rPr lang="de-DE" sz="2000" b="0" dirty="0" err="1">
                <a:solidFill>
                  <a:schemeClr val="bg1"/>
                </a:solidFill>
                <a:latin typeface="Calibri" panose="020F0502020204030204" pitchFamily="34" charset="0"/>
              </a:rPr>
              <a:t>bricks</a:t>
            </a:r>
            <a:r>
              <a:rPr lang="de-DE" sz="2000" b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b="0" baseline="0" dirty="0">
                <a:solidFill>
                  <a:schemeClr val="bg1"/>
                </a:solidFill>
                <a:latin typeface="Calibri" panose="020F0502020204030204" pitchFamily="34" charset="0"/>
              </a:rPr>
              <a:t>AG  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Ulmenstr. 30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+++ 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WestendSky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  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60325 Frankfurt am Main</a:t>
            </a:r>
          </a:p>
        </p:txBody>
      </p:sp>
    </p:spTree>
    <p:extLst>
      <p:ext uri="{BB962C8B-B14F-4D97-AF65-F5344CB8AC3E}">
        <p14:creationId xmlns:p14="http://schemas.microsoft.com/office/powerpoint/2010/main" val="14689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/>
          <a:stretch/>
        </p:blipFill>
        <p:spPr>
          <a:xfrm rot="21359367">
            <a:off x="414859" y="4171869"/>
            <a:ext cx="11346513" cy="184755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3083560" y="5110761"/>
            <a:ext cx="60248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contact@andbricks.com  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andbricks.com</a:t>
            </a:r>
            <a:endParaRPr lang="de-DE" sz="2000" b="1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13" y="1335327"/>
            <a:ext cx="6281974" cy="2163247"/>
          </a:xfrm>
          <a:prstGeom prst="rect">
            <a:avLst/>
          </a:prstGeom>
        </p:spPr>
      </p:pic>
      <p:sp>
        <p:nvSpPr>
          <p:cNvPr id="18" name="Textfeld 17"/>
          <p:cNvSpPr txBox="1"/>
          <p:nvPr userDrawn="1"/>
        </p:nvSpPr>
        <p:spPr>
          <a:xfrm>
            <a:off x="0" y="4762160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x &amp;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bricks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AG  </a:t>
            </a:r>
            <a:r>
              <a:rPr lang="de-DE" sz="2000" b="0" baseline="0" dirty="0">
                <a:solidFill>
                  <a:schemeClr val="bg1"/>
                </a:solidFill>
                <a:latin typeface="Calibri" panose="020F0502020204030204" pitchFamily="34" charset="0"/>
              </a:rPr>
              <a:t>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Ulmenstr. 30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+++  </a:t>
            </a:r>
            <a:r>
              <a:rPr lang="de-DE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WestendSky</a:t>
            </a:r>
            <a:r>
              <a:rPr lang="de-DE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  +++</a:t>
            </a:r>
            <a:r>
              <a:rPr lang="de-DE" sz="20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 60325 Frankfurt am Main</a:t>
            </a:r>
          </a:p>
        </p:txBody>
      </p:sp>
    </p:spTree>
    <p:extLst>
      <p:ext uri="{BB962C8B-B14F-4D97-AF65-F5344CB8AC3E}">
        <p14:creationId xmlns:p14="http://schemas.microsoft.com/office/powerpoint/2010/main" val="227384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30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7" r:id="rId3"/>
    <p:sldLayoutId id="2147483701" r:id="rId4"/>
    <p:sldLayoutId id="2147483704" r:id="rId5"/>
    <p:sldLayoutId id="2147483705" r:id="rId6"/>
    <p:sldLayoutId id="2147483697" r:id="rId7"/>
    <p:sldLayoutId id="2147483703" r:id="rId8"/>
    <p:sldLayoutId id="2147483706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832E5F-31A2-4D36-8671-679896404A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5E3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-160339"/>
            <a:ext cx="12192000" cy="4629178"/>
          </a:xfrm>
          <a:prstGeom prst="rect">
            <a:avLst/>
          </a:prstGeom>
        </p:spPr>
      </p:pic>
      <p:pic>
        <p:nvPicPr>
          <p:cNvPr id="14" name="Grafik 3">
            <a:extLst>
              <a:ext uri="{FF2B5EF4-FFF2-40B4-BE49-F238E27FC236}">
                <a16:creationId xmlns:a16="http://schemas.microsoft.com/office/drawing/2014/main" id="{322205C5-31EA-41B8-9A4B-5FFAAEFF0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2016"/>
            <a:ext cx="12192000" cy="840427"/>
          </a:xfrm>
          <a:prstGeom prst="rect">
            <a:avLst/>
          </a:prstGeom>
        </p:spPr>
      </p:pic>
      <p:sp>
        <p:nvSpPr>
          <p:cNvPr id="15" name="Main Titel">
            <a:extLst>
              <a:ext uri="{FF2B5EF4-FFF2-40B4-BE49-F238E27FC236}">
                <a16:creationId xmlns:a16="http://schemas.microsoft.com/office/drawing/2014/main" id="{28656ECD-9F5B-4520-AC84-70E2DC459A70}"/>
              </a:ext>
            </a:extLst>
          </p:cNvPr>
          <p:cNvSpPr txBox="1">
            <a:spLocks/>
          </p:cNvSpPr>
          <p:nvPr/>
        </p:nvSpPr>
        <p:spPr>
          <a:xfrm>
            <a:off x="0" y="4076700"/>
            <a:ext cx="12192000" cy="807081"/>
          </a:xfrm>
          <a:prstGeom prst="rect">
            <a:avLst/>
          </a:prstGeom>
        </p:spPr>
        <p:txBody>
          <a:bodyPr lIns="504000" rIns="50400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Project Orangina</a:t>
            </a:r>
            <a:endParaRPr lang="de-DE" sz="3600" dirty="0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4DC656DF-177F-4D30-B7BE-2C591147B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6545816"/>
            <a:ext cx="4411662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0" hangingPunct="0"/>
            <a:r>
              <a:rPr lang="en-US" altLang="en-US" sz="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Strictly Private and Confidential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A4C9C7C-EAFB-4EBE-AF78-28E751363E5C}"/>
              </a:ext>
            </a:extLst>
          </p:cNvPr>
          <p:cNvSpPr txBox="1">
            <a:spLocks noChangeArrowheads="1"/>
          </p:cNvSpPr>
          <p:nvPr/>
        </p:nvSpPr>
        <p:spPr>
          <a:xfrm>
            <a:off x="344488" y="5265738"/>
            <a:ext cx="7348711" cy="900112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de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Management Board</a:t>
            </a:r>
            <a:r>
              <a:rPr lang="en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Presentation #1</a:t>
            </a:r>
            <a:br>
              <a:rPr lang="en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de-DE" altLang="en-US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July</a:t>
            </a:r>
            <a:r>
              <a:rPr lang="de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GB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20</a:t>
            </a:r>
            <a:r>
              <a:rPr lang="en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</a:t>
            </a:r>
            <a:r>
              <a:rPr lang="de-DE" altLang="en-US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1</a:t>
            </a:r>
            <a:endParaRPr lang="en-GB" altLang="en-US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F7870E-8436-41B8-8A08-C3AF9E318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1240" y="5874318"/>
            <a:ext cx="2166272" cy="7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8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C">
            <a:extLst>
              <a:ext uri="{FF2B5EF4-FFF2-40B4-BE49-F238E27FC236}">
                <a16:creationId xmlns:a16="http://schemas.microsoft.com/office/drawing/2014/main" id="{9E37882F-49E6-4B2D-A82C-EE2FD6E9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449389"/>
            <a:ext cx="8362950" cy="34341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B07873-52E0-442C-A704-8289B1AB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Due Diligence &amp; Closing Costs</a:t>
            </a:r>
          </a:p>
        </p:txBody>
      </p:sp>
    </p:spTree>
    <p:extLst>
      <p:ext uri="{BB962C8B-B14F-4D97-AF65-F5344CB8AC3E}">
        <p14:creationId xmlns:p14="http://schemas.microsoft.com/office/powerpoint/2010/main" val="413330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B754-878B-4993-830A-565B6736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000" dirty="0"/>
              <a:t>2.5 | </a:t>
            </a:r>
            <a:r>
              <a:rPr lang="de-DE" sz="4000" dirty="0"/>
              <a:t>C</a:t>
            </a:r>
            <a:r>
              <a:rPr lang="en-DE" sz="4000" dirty="0"/>
              <a:t>a</a:t>
            </a:r>
            <a:r>
              <a:rPr lang="de-DE" sz="4000" dirty="0"/>
              <a:t>s</a:t>
            </a:r>
            <a:r>
              <a:rPr lang="en-DE" sz="4000" dirty="0"/>
              <a:t>h </a:t>
            </a:r>
            <a:r>
              <a:rPr lang="de-DE" sz="4000" dirty="0"/>
              <a:t>F</a:t>
            </a:r>
            <a:r>
              <a:rPr lang="en-DE" sz="4000" dirty="0"/>
              <a:t>l</a:t>
            </a:r>
            <a:r>
              <a:rPr lang="de-DE" sz="4000" dirty="0"/>
              <a:t>o</a:t>
            </a:r>
            <a:r>
              <a:rPr lang="en-DE" sz="4000" dirty="0"/>
              <a:t>w</a:t>
            </a:r>
            <a:endParaRPr lang="de-DE" sz="4000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890A244A-8B09-41D7-A78A-149458D51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863" y="796373"/>
            <a:ext cx="10336075" cy="4285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89BD3A"/>
                </a:solidFill>
              </a:rPr>
              <a:t>We hereby request your approval to proceed with the proposed transaction and </a:t>
            </a:r>
            <a:r>
              <a:rPr lang="en-US" sz="2800" dirty="0" err="1">
                <a:solidFill>
                  <a:srgbClr val="89BD3A"/>
                </a:solidFill>
                <a:highlight>
                  <a:srgbClr val="FFFF00"/>
                </a:highlight>
              </a:rPr>
              <a:t>xxxxx</a:t>
            </a:r>
            <a:r>
              <a:rPr lang="en-US" sz="2800" dirty="0">
                <a:solidFill>
                  <a:srgbClr val="89BD3A"/>
                </a:solidFill>
              </a:rPr>
              <a:t>.</a:t>
            </a:r>
          </a:p>
          <a:p>
            <a:endParaRPr lang="en-US" sz="2800" dirty="0">
              <a:solidFill>
                <a:srgbClr val="89BD3A"/>
              </a:solidFill>
            </a:endParaRPr>
          </a:p>
          <a:p>
            <a:endParaRPr lang="en-US" sz="2800" dirty="0">
              <a:solidFill>
                <a:srgbClr val="89BD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9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839788" y="1089025"/>
            <a:ext cx="4972497" cy="23940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3900" dirty="0">
              <a:solidFill>
                <a:srgbClr val="89BD3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9788" y="4007457"/>
            <a:ext cx="8534681" cy="1176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</a:t>
            </a:r>
            <a:r>
              <a:rPr lang="de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</a:t>
            </a:r>
            <a:r>
              <a:rPr lang="en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</a:t>
            </a:r>
            <a:r>
              <a:rPr lang="de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</a:t>
            </a:r>
            <a:r>
              <a:rPr lang="de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DE" sz="4800" dirty="0" err="1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de-DE" sz="4800" dirty="0">
                <a:solidFill>
                  <a:srgbClr val="89BD3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</a:t>
            </a:r>
            <a:endParaRPr lang="en-US" sz="4800" dirty="0">
              <a:solidFill>
                <a:srgbClr val="89BD3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4800" dirty="0">
              <a:solidFill>
                <a:srgbClr val="89BD3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0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 List</a:t>
            </a:r>
            <a:endParaRPr lang="en-DE" dirty="0"/>
          </a:p>
        </p:txBody>
      </p:sp>
      <p:pic>
        <p:nvPicPr>
          <p:cNvPr id="3" name="AssetList">
            <a:extLst>
              <a:ext uri="{FF2B5EF4-FFF2-40B4-BE49-F238E27FC236}">
                <a16:creationId xmlns:a16="http://schemas.microsoft.com/office/drawing/2014/main" id="{E46560E5-0AFC-4D85-98CA-D40A2B58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447799"/>
            <a:ext cx="10538129" cy="40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Tenant</a:t>
            </a:r>
            <a:r>
              <a:rPr lang="de-DE" dirty="0"/>
              <a:t> Mix</a:t>
            </a:r>
            <a:endParaRPr lang="en-DE" dirty="0"/>
          </a:p>
        </p:txBody>
      </p:sp>
      <p:pic>
        <p:nvPicPr>
          <p:cNvPr id="4" name="TenantMix">
            <a:extLst>
              <a:ext uri="{FF2B5EF4-FFF2-40B4-BE49-F238E27FC236}">
                <a16:creationId xmlns:a16="http://schemas.microsoft.com/office/drawing/2014/main" id="{2E32C449-C82B-47A7-AAD5-A3DBC633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799"/>
            <a:ext cx="10470638" cy="4313903"/>
          </a:xfrm>
          <a:prstGeom prst="rect">
            <a:avLst/>
          </a:prstGeom>
        </p:spPr>
      </p:pic>
      <p:sp>
        <p:nvSpPr>
          <p:cNvPr id="6" name="S3 Date">
            <a:extLst>
              <a:ext uri="{FF2B5EF4-FFF2-40B4-BE49-F238E27FC236}">
                <a16:creationId xmlns:a16="http://schemas.microsoft.com/office/drawing/2014/main" id="{00231AA0-7459-4C0F-B0D8-2C9C058E30BD}"/>
              </a:ext>
            </a:extLst>
          </p:cNvPr>
          <p:cNvSpPr txBox="1"/>
          <p:nvPr/>
        </p:nvSpPr>
        <p:spPr>
          <a:xfrm>
            <a:off x="724407" y="6531068"/>
            <a:ext cx="1231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*WALT </a:t>
            </a:r>
            <a:r>
              <a:rPr lang="de-DE" sz="800" dirty="0" err="1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8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per 01.02.2022</a:t>
            </a:r>
            <a:endParaRPr lang="en-US" sz="800" dirty="0">
              <a:solidFill>
                <a:schemeClr val="bg2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84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07873-52E0-442C-A704-8289B1AB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Envisaged Transaction 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468496-4312-4EB6-8979-B5EFE7989DCD}"/>
              </a:ext>
            </a:extLst>
          </p:cNvPr>
          <p:cNvGrpSpPr/>
          <p:nvPr/>
        </p:nvGrpSpPr>
        <p:grpSpPr>
          <a:xfrm>
            <a:off x="538938" y="1446061"/>
            <a:ext cx="10799109" cy="1199311"/>
            <a:chOff x="493670" y="1573823"/>
            <a:chExt cx="3663380" cy="8266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470AF-E0D2-4C9C-9DCC-07B778C71AEF}"/>
                </a:ext>
              </a:extLst>
            </p:cNvPr>
            <p:cNvSpPr/>
            <p:nvPr/>
          </p:nvSpPr>
          <p:spPr>
            <a:xfrm>
              <a:off x="493670" y="1573823"/>
              <a:ext cx="3663380" cy="222965"/>
            </a:xfrm>
            <a:prstGeom prst="rect">
              <a:avLst/>
            </a:prstGeom>
            <a:solidFill>
              <a:srgbClr val="89BD3A"/>
            </a:solidFill>
            <a:ln>
              <a:solidFill>
                <a:srgbClr val="89B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I. Financing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1334CE-404D-498B-B28E-2FC5064D6D22}"/>
                </a:ext>
              </a:extLst>
            </p:cNvPr>
            <p:cNvSpPr/>
            <p:nvPr/>
          </p:nvSpPr>
          <p:spPr>
            <a:xfrm>
              <a:off x="493670" y="1835286"/>
              <a:ext cx="3663380" cy="5651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Financing is x+bricks’ responsibility.</a:t>
              </a:r>
            </a:p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Exclusivity Agreement does not require a down payment, a specific equity commitment or a proof of funds / financing confirmation.</a:t>
              </a:r>
            </a:p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Acquisition Agreement shall require a €4.5m </a:t>
              </a:r>
              <a:r>
                <a:rPr lang="en-US" sz="1200">
                  <a:solidFill>
                    <a:schemeClr val="tx2"/>
                  </a:solidFill>
                </a:rPr>
                <a:t>down payment.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468496-4312-4EB6-8979-B5EFE7989DCD}"/>
              </a:ext>
            </a:extLst>
          </p:cNvPr>
          <p:cNvGrpSpPr/>
          <p:nvPr/>
        </p:nvGrpSpPr>
        <p:grpSpPr>
          <a:xfrm>
            <a:off x="535833" y="2774125"/>
            <a:ext cx="10799109" cy="953419"/>
            <a:chOff x="493670" y="1573823"/>
            <a:chExt cx="3663380" cy="6571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6470AF-E0D2-4C9C-9DCC-07B778C71AEF}"/>
                </a:ext>
              </a:extLst>
            </p:cNvPr>
            <p:cNvSpPr/>
            <p:nvPr/>
          </p:nvSpPr>
          <p:spPr>
            <a:xfrm>
              <a:off x="493670" y="1573823"/>
              <a:ext cx="3663380" cy="222965"/>
            </a:xfrm>
            <a:prstGeom prst="rect">
              <a:avLst/>
            </a:prstGeom>
            <a:solidFill>
              <a:srgbClr val="89BD3A"/>
            </a:solidFill>
            <a:ln>
              <a:solidFill>
                <a:srgbClr val="89B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II. W&amp;I Insurance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1334CE-404D-498B-B28E-2FC5064D6D22}"/>
                </a:ext>
              </a:extLst>
            </p:cNvPr>
            <p:cNvSpPr/>
            <p:nvPr/>
          </p:nvSpPr>
          <p:spPr>
            <a:xfrm>
              <a:off x="493670" y="1835286"/>
              <a:ext cx="3663380" cy="39569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W&amp;I Insurance in line with Reverse (in relation to a customary warranty catalogue without further recourse to TLG) to be concluded by 2 October 2020.</a:t>
              </a:r>
            </a:p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TLG to bear W&amp;I costs up to €100,000, remainder to be borne by purchasers.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468496-4312-4EB6-8979-B5EFE7989DCD}"/>
              </a:ext>
            </a:extLst>
          </p:cNvPr>
          <p:cNvGrpSpPr/>
          <p:nvPr/>
        </p:nvGrpSpPr>
        <p:grpSpPr>
          <a:xfrm>
            <a:off x="535830" y="5181416"/>
            <a:ext cx="10799109" cy="1384484"/>
            <a:chOff x="493670" y="1573823"/>
            <a:chExt cx="3663380" cy="9542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6470AF-E0D2-4C9C-9DCC-07B778C71AEF}"/>
                </a:ext>
              </a:extLst>
            </p:cNvPr>
            <p:cNvSpPr/>
            <p:nvPr/>
          </p:nvSpPr>
          <p:spPr>
            <a:xfrm>
              <a:off x="493670" y="1573823"/>
              <a:ext cx="3663380" cy="222965"/>
            </a:xfrm>
            <a:prstGeom prst="rect">
              <a:avLst/>
            </a:prstGeom>
            <a:solidFill>
              <a:srgbClr val="89BD3A"/>
            </a:solidFill>
            <a:ln>
              <a:solidFill>
                <a:srgbClr val="89B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IV. Closings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1334CE-404D-498B-B28E-2FC5064D6D22}"/>
                </a:ext>
              </a:extLst>
            </p:cNvPr>
            <p:cNvSpPr/>
            <p:nvPr/>
          </p:nvSpPr>
          <p:spPr>
            <a:xfrm>
              <a:off x="493670" y="1835284"/>
              <a:ext cx="3663380" cy="69281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Acquisition shall be executed by way of an asset deal. </a:t>
              </a:r>
            </a:p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Exclusivity Agreement generally envisages one closing on the last day of a calendar month.</a:t>
              </a:r>
            </a:p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If, by 16 October 2020, not all closing conditions are met, x+bricks may (in its sole discretion) request two closings, the first one to occur upon x+bricks’ requests (without minimum requirement) and the second one occurring once all remaining properties can be transferred.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68496-4312-4EB6-8979-B5EFE7989DCD}"/>
              </a:ext>
            </a:extLst>
          </p:cNvPr>
          <p:cNvGrpSpPr/>
          <p:nvPr/>
        </p:nvGrpSpPr>
        <p:grpSpPr>
          <a:xfrm>
            <a:off x="538945" y="3859586"/>
            <a:ext cx="10799109" cy="1199311"/>
            <a:chOff x="493670" y="1573823"/>
            <a:chExt cx="3663380" cy="8266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6470AF-E0D2-4C9C-9DCC-07B778C71AEF}"/>
                </a:ext>
              </a:extLst>
            </p:cNvPr>
            <p:cNvSpPr/>
            <p:nvPr/>
          </p:nvSpPr>
          <p:spPr>
            <a:xfrm>
              <a:off x="493670" y="1573823"/>
              <a:ext cx="3663380" cy="222965"/>
            </a:xfrm>
            <a:prstGeom prst="rect">
              <a:avLst/>
            </a:prstGeom>
            <a:solidFill>
              <a:srgbClr val="89BD3A"/>
            </a:solidFill>
            <a:ln>
              <a:solidFill>
                <a:srgbClr val="89B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III. Documentation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1334CE-404D-498B-B28E-2FC5064D6D22}"/>
                </a:ext>
              </a:extLst>
            </p:cNvPr>
            <p:cNvSpPr/>
            <p:nvPr/>
          </p:nvSpPr>
          <p:spPr>
            <a:xfrm>
              <a:off x="493670" y="1835286"/>
              <a:ext cx="3663380" cy="5651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/>
            <a:p>
              <a:pPr marL="180975" lvl="1" indent="-180975">
                <a:spcAft>
                  <a:spcPts val="600"/>
                </a:spcAft>
                <a:buClr>
                  <a:srgbClr val="89BD3A"/>
                </a:buClr>
                <a:buFont typeface="Wingdings" panose="05000000000000000000" pitchFamily="2" charset="2"/>
                <a:buChar char="§"/>
              </a:pPr>
              <a:r>
                <a:rPr lang="en-US" sz="1200" dirty="0">
                  <a:solidFill>
                    <a:schemeClr val="tx2"/>
                  </a:solidFill>
                </a:rPr>
                <a:t>Acquisition Agreement shall be based on the Reverse precedent, but</a:t>
              </a:r>
            </a:p>
            <a:p>
              <a:pPr marL="638175" lvl="2" indent="-180975">
                <a:spcAft>
                  <a:spcPts val="600"/>
                </a:spcAft>
                <a:buClr>
                  <a:srgbClr val="89BD3A"/>
                </a:buClr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chemeClr val="tx2"/>
                  </a:solidFill>
                </a:rPr>
                <a:t>without revocation right; and</a:t>
              </a:r>
            </a:p>
            <a:p>
              <a:pPr marL="638175" lvl="2" indent="-180975">
                <a:spcAft>
                  <a:spcPts val="600"/>
                </a:spcAft>
                <a:buClr>
                  <a:srgbClr val="89BD3A"/>
                </a:buClr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chemeClr val="tx2"/>
                  </a:solidFill>
                </a:rPr>
                <a:t>adjusted for specifics of the relevant properties. </a:t>
              </a:r>
            </a:p>
          </p:txBody>
        </p:sp>
      </p:grpSp>
      <p:sp>
        <p:nvSpPr>
          <p:cNvPr id="7" name="TextBox 6"/>
          <p:cNvSpPr txBox="1"/>
          <p:nvPr>
            <p:custDataLst>
              <p:tags r:id="rId1"/>
            </p:custDataLst>
          </p:nvPr>
        </p:nvSpPr>
        <p:spPr>
          <a:xfrm>
            <a:off x="228600" y="6565900"/>
            <a:ext cx="635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de-DE" sz="600">
                <a:latin typeface="Arial" panose="020B0604020202020204" pitchFamily="34" charset="0"/>
              </a:rPr>
              <a:t>127850703 v1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EB228-1538-480D-A1C3-0841925E95D0}"/>
              </a:ext>
            </a:extLst>
          </p:cNvPr>
          <p:cNvSpPr/>
          <p:nvPr/>
        </p:nvSpPr>
        <p:spPr>
          <a:xfrm>
            <a:off x="2516553" y="2805990"/>
            <a:ext cx="5146201" cy="86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538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s">
            <a:extLst>
              <a:ext uri="{FF2B5EF4-FFF2-40B4-BE49-F238E27FC236}">
                <a16:creationId xmlns:a16="http://schemas.microsoft.com/office/drawing/2014/main" id="{929D2D95-AE31-4436-AC11-0ECAFE45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846" y="2264818"/>
            <a:ext cx="3479108" cy="2521093"/>
          </a:xfrm>
          <a:prstGeom prst="rect">
            <a:avLst/>
          </a:prstGeom>
        </p:spPr>
      </p:pic>
      <p:pic>
        <p:nvPicPr>
          <p:cNvPr id="3" name="Sources">
            <a:extLst>
              <a:ext uri="{FF2B5EF4-FFF2-40B4-BE49-F238E27FC236}">
                <a16:creationId xmlns:a16="http://schemas.microsoft.com/office/drawing/2014/main" id="{141C797A-6CCA-449C-B658-01997D56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46" y="1447800"/>
            <a:ext cx="3479108" cy="7033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Executive Summary</a:t>
            </a:r>
            <a:endParaRPr lang="en-DE" dirty="0"/>
          </a:p>
        </p:txBody>
      </p:sp>
      <p:sp>
        <p:nvSpPr>
          <p:cNvPr id="9" name="S2 Date">
            <a:extLst>
              <a:ext uri="{FF2B5EF4-FFF2-40B4-BE49-F238E27FC236}">
                <a16:creationId xmlns:a16="http://schemas.microsoft.com/office/drawing/2014/main" id="{460C0413-7113-40A2-B8EE-53372E468499}"/>
              </a:ext>
            </a:extLst>
          </p:cNvPr>
          <p:cNvSpPr txBox="1"/>
          <p:nvPr/>
        </p:nvSpPr>
        <p:spPr>
          <a:xfrm>
            <a:off x="559917" y="6642556"/>
            <a:ext cx="4198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*as per 01.02.2022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ummary Text">
            <a:extLst>
              <a:ext uri="{FF2B5EF4-FFF2-40B4-BE49-F238E27FC236}">
                <a16:creationId xmlns:a16="http://schemas.microsoft.com/office/drawing/2014/main" id="{1B5E9BA2-3840-4485-B777-295E585B9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209964"/>
            <a:ext cx="7604328" cy="564803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2300" b="1" u="sng" dirty="0"/>
              <a:t>Portfolio Summary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US" sz="1700" dirty="0"/>
              <a:t>The portfolio consists of 29 assets, generates a NRI of € 5.0m p.a. at entry with a purchase price of € 80.6m.</a:t>
            </a:r>
            <a:endParaRPr lang="en-GB" sz="1700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US" sz="1700" dirty="0" err="1"/>
              <a:t>Orangina</a:t>
            </a:r>
            <a:r>
              <a:rPr lang="en-US" sz="1700" dirty="0"/>
              <a:t> has an entry WALT of 7.9 years*, a FMCG share of 89% and a West share of 22%.</a:t>
            </a:r>
            <a:endParaRPr lang="en-GB" sz="1700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highlight>
                  <a:srgbClr val="FFFF00"/>
                </a:highlight>
              </a:rPr>
              <a:t>xx </a:t>
            </a:r>
            <a:r>
              <a:rPr lang="en-GB" sz="1700" dirty="0"/>
              <a:t>anchored by </a:t>
            </a: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GB" sz="1700" dirty="0"/>
              <a:t>,  </a:t>
            </a: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GB" sz="1700" dirty="0"/>
              <a:t> and </a:t>
            </a: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GB" sz="1700" dirty="0"/>
              <a:t> by </a:t>
            </a: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GB" sz="1700" dirty="0"/>
              <a:t>.</a:t>
            </a:r>
            <a:br>
              <a:rPr lang="en-GB" sz="1900" dirty="0"/>
            </a:br>
            <a:endParaRPr lang="en-GB" sz="19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2300" b="1" u="sng" dirty="0"/>
              <a:t>Investment Rationale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US" sz="1700" dirty="0"/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US" sz="1700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US" sz="1700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US" sz="17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None/>
            </a:pPr>
            <a:br>
              <a:rPr lang="en-GB" sz="2300" b="1" u="sng" dirty="0"/>
            </a:br>
            <a:r>
              <a:rPr lang="en-GB" sz="2300" b="1" u="sng" dirty="0"/>
              <a:t>Background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highlight>
                  <a:srgbClr val="FFFF00"/>
                </a:highlight>
              </a:rPr>
              <a:t>xx</a:t>
            </a:r>
            <a:r>
              <a:rPr lang="en-US" sz="1800" dirty="0"/>
              <a:t>.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US" sz="1900" dirty="0"/>
          </a:p>
          <a:p>
            <a:pPr marL="0" lvl="0" indent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None/>
            </a:pPr>
            <a:br>
              <a:rPr lang="en-US" sz="1900" dirty="0"/>
            </a:br>
            <a:endParaRPr lang="en-GB" sz="19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2300" b="1" u="sng" dirty="0"/>
              <a:t>Timeline &amp; Next Steps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highlight>
                  <a:srgbClr val="FFFF00"/>
                </a:highlight>
              </a:rPr>
              <a:t>xx</a:t>
            </a:r>
            <a:r>
              <a:rPr lang="en-GB" sz="1700" dirty="0"/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GB" sz="1700" dirty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89BD3A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1C063-BED5-4E11-81F0-3F7C5111B768}"/>
              </a:ext>
            </a:extLst>
          </p:cNvPr>
          <p:cNvSpPr/>
          <p:nvPr/>
        </p:nvSpPr>
        <p:spPr>
          <a:xfrm>
            <a:off x="1099210" y="2994557"/>
            <a:ext cx="5146201" cy="86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0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GEO">
            <a:extLst>
              <a:ext uri="{FF2B5EF4-FFF2-40B4-BE49-F238E27FC236}">
                <a16:creationId xmlns:a16="http://schemas.microsoft.com/office/drawing/2014/main" id="{3027756A-A4AF-492D-B25C-971BBCBD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94" y="5328698"/>
            <a:ext cx="1391229" cy="1210075"/>
          </a:xfrm>
          <a:prstGeom prst="rect">
            <a:avLst/>
          </a:prstGeom>
        </p:spPr>
      </p:pic>
      <p:pic>
        <p:nvPicPr>
          <p:cNvPr id="4" name="Grafik FMCG">
            <a:extLst>
              <a:ext uri="{FF2B5EF4-FFF2-40B4-BE49-F238E27FC236}">
                <a16:creationId xmlns:a16="http://schemas.microsoft.com/office/drawing/2014/main" id="{1B5211DE-9E72-4950-A2EA-630FB4C2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4" y="5338881"/>
            <a:ext cx="1402444" cy="1241271"/>
          </a:xfrm>
          <a:prstGeom prst="rect">
            <a:avLst/>
          </a:prstGeom>
        </p:spPr>
      </p:pic>
      <p:pic>
        <p:nvPicPr>
          <p:cNvPr id="10" name="Grafik Strategy">
            <a:extLst>
              <a:ext uri="{FF2B5EF4-FFF2-40B4-BE49-F238E27FC236}">
                <a16:creationId xmlns:a16="http://schemas.microsoft.com/office/drawing/2014/main" id="{58B73AAA-2736-4AEA-AC39-8D3D60A8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111" y="5342213"/>
            <a:ext cx="1384305" cy="1243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4" y="486417"/>
            <a:ext cx="8534681" cy="592254"/>
          </a:xfrm>
        </p:spPr>
        <p:txBody>
          <a:bodyPr/>
          <a:lstStyle/>
          <a:p>
            <a:r>
              <a:rPr lang="de-DE" dirty="0"/>
              <a:t>Portfolio </a:t>
            </a:r>
            <a:r>
              <a:rPr lang="de-DE" dirty="0" err="1"/>
              <a:t>Overview</a:t>
            </a:r>
            <a:r>
              <a:rPr lang="de-DE" dirty="0"/>
              <a:t> </a:t>
            </a:r>
            <a:endParaRPr lang="en-DE" dirty="0"/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FFA5B42-25D3-4184-8B9D-A1FDCABE2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81959"/>
              </p:ext>
            </p:extLst>
          </p:nvPr>
        </p:nvGraphicFramePr>
        <p:xfrm>
          <a:off x="4367627" y="1447012"/>
          <a:ext cx="577634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6340">
                  <a:extLst>
                    <a:ext uri="{9D8B030D-6E8A-4147-A177-3AD203B41FA5}">
                      <a16:colId xmlns:a16="http://schemas.microsoft.com/office/drawing/2014/main" val="3547350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 Impressions</a:t>
                      </a:r>
                    </a:p>
                  </a:txBody>
                  <a:tcPr anchor="b">
                    <a:solidFill>
                      <a:srgbClr val="89BD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81541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FAB165B1-794F-4C88-AF99-B8F9DD0935BA}"/>
              </a:ext>
            </a:extLst>
          </p:cNvPr>
          <p:cNvSpPr/>
          <p:nvPr/>
        </p:nvSpPr>
        <p:spPr>
          <a:xfrm>
            <a:off x="6412136" y="5067298"/>
            <a:ext cx="1731600" cy="274320"/>
          </a:xfrm>
          <a:prstGeom prst="rect">
            <a:avLst/>
          </a:prstGeom>
          <a:solidFill>
            <a:srgbClr val="89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1" dirty="0">
                <a:latin typeface="Calibri" panose="020F0502020204030204" pitchFamily="34" charset="0"/>
                <a:cs typeface="Calibri" panose="020F0502020204030204" pitchFamily="34" charset="0"/>
              </a:rPr>
              <a:t>FMCG Share by NRI</a:t>
            </a:r>
          </a:p>
        </p:txBody>
      </p:sp>
      <p:graphicFrame>
        <p:nvGraphicFramePr>
          <p:cNvPr id="69" name="Tbl KeyFacts">
            <a:extLst>
              <a:ext uri="{FF2B5EF4-FFF2-40B4-BE49-F238E27FC236}">
                <a16:creationId xmlns:a16="http://schemas.microsoft.com/office/drawing/2014/main" id="{4BB23D71-0512-4607-AFA2-8C9F2DE11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45791"/>
              </p:ext>
            </p:extLst>
          </p:nvPr>
        </p:nvGraphicFramePr>
        <p:xfrm>
          <a:off x="554426" y="5067989"/>
          <a:ext cx="359851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8516">
                  <a:extLst>
                    <a:ext uri="{9D8B030D-6E8A-4147-A177-3AD203B41FA5}">
                      <a16:colId xmlns:a16="http://schemas.microsoft.com/office/drawing/2014/main" val="3547350390"/>
                    </a:ext>
                  </a:extLst>
                </a:gridCol>
              </a:tblGrid>
              <a:tr h="2515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Facts</a:t>
                      </a:r>
                    </a:p>
                  </a:txBody>
                  <a:tcPr anchor="b">
                    <a:solidFill>
                      <a:srgbClr val="89BD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81541"/>
                  </a:ext>
                </a:extLst>
              </a:tr>
              <a:tr h="1404759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portfolio consists of 29 Assets.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WALT of 7.9 years as of BP start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NRI of c. €5.02m at Entry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OpEx leakage of approx. 12.1% incl. PM and void costs)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lettable area of 44,576 sqm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050" noProof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Place Occupancy of 98%</a:t>
                      </a: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36867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8BB41EA7-53C7-47A1-BA32-7EBE4B281068}"/>
              </a:ext>
            </a:extLst>
          </p:cNvPr>
          <p:cNvSpPr txBox="1"/>
          <p:nvPr/>
        </p:nvSpPr>
        <p:spPr>
          <a:xfrm>
            <a:off x="4375456" y="1784302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ID7 - Leingarten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E2533D2-75E9-470B-A069-9AAE5F74F7BF}"/>
              </a:ext>
            </a:extLst>
          </p:cNvPr>
          <p:cNvCxnSpPr>
            <a:cxnSpLocks/>
          </p:cNvCxnSpPr>
          <p:nvPr/>
        </p:nvCxnSpPr>
        <p:spPr>
          <a:xfrm>
            <a:off x="4372183" y="2032326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A14C7DF-1288-47AD-934C-CA5013DBF068}"/>
              </a:ext>
            </a:extLst>
          </p:cNvPr>
          <p:cNvSpPr txBox="1"/>
          <p:nvPr/>
        </p:nvSpPr>
        <p:spPr>
          <a:xfrm>
            <a:off x="6429088" y="1782796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ID8 - Potsdam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B3CE-B35F-4AD6-B311-1372B02BE583}"/>
              </a:ext>
            </a:extLst>
          </p:cNvPr>
          <p:cNvCxnSpPr>
            <a:cxnSpLocks/>
          </p:cNvCxnSpPr>
          <p:nvPr/>
        </p:nvCxnSpPr>
        <p:spPr>
          <a:xfrm>
            <a:off x="6425815" y="2030820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724F5CD-5EF3-449D-89DE-2914822CED24}"/>
              </a:ext>
            </a:extLst>
          </p:cNvPr>
          <p:cNvSpPr txBox="1"/>
          <p:nvPr/>
        </p:nvSpPr>
        <p:spPr>
          <a:xfrm>
            <a:off x="4384509" y="3508475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ID12 – Berlin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EA56B6-7AAB-4061-90D0-AC841CA50CEE}"/>
              </a:ext>
            </a:extLst>
          </p:cNvPr>
          <p:cNvCxnSpPr>
            <a:cxnSpLocks/>
          </p:cNvCxnSpPr>
          <p:nvPr/>
        </p:nvCxnSpPr>
        <p:spPr>
          <a:xfrm>
            <a:off x="4381236" y="3756499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0ACFC92-6633-4622-9961-D81D1E5B4F53}"/>
              </a:ext>
            </a:extLst>
          </p:cNvPr>
          <p:cNvSpPr txBox="1"/>
          <p:nvPr/>
        </p:nvSpPr>
        <p:spPr>
          <a:xfrm>
            <a:off x="6418529" y="3508510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ID21 –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Helbra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4D6CDB-5484-4C3B-A1A6-852AD062A129}"/>
              </a:ext>
            </a:extLst>
          </p:cNvPr>
          <p:cNvCxnSpPr>
            <a:cxnSpLocks/>
          </p:cNvCxnSpPr>
          <p:nvPr/>
        </p:nvCxnSpPr>
        <p:spPr>
          <a:xfrm>
            <a:off x="6415256" y="3756534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B012775-BCC7-4D23-94CD-58F99D75362C}"/>
              </a:ext>
            </a:extLst>
          </p:cNvPr>
          <p:cNvSpPr txBox="1"/>
          <p:nvPr/>
        </p:nvSpPr>
        <p:spPr>
          <a:xfrm>
            <a:off x="8473667" y="1790303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ID13 - Potsdam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B67273-08CA-4C72-AEFF-2B14D56E9BAE}"/>
              </a:ext>
            </a:extLst>
          </p:cNvPr>
          <p:cNvCxnSpPr>
            <a:cxnSpLocks/>
          </p:cNvCxnSpPr>
          <p:nvPr/>
        </p:nvCxnSpPr>
        <p:spPr>
          <a:xfrm>
            <a:off x="8470394" y="2038327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B05D0D0-8751-4461-99C0-755E6E4FA13B}"/>
              </a:ext>
            </a:extLst>
          </p:cNvPr>
          <p:cNvSpPr txBox="1"/>
          <p:nvPr/>
        </p:nvSpPr>
        <p:spPr>
          <a:xfrm>
            <a:off x="8463108" y="3516017"/>
            <a:ext cx="1656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ID24 – Hamburg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6731182-C322-4F3B-9449-B4001EC41ABC}"/>
              </a:ext>
            </a:extLst>
          </p:cNvPr>
          <p:cNvCxnSpPr>
            <a:cxnSpLocks/>
          </p:cNvCxnSpPr>
          <p:nvPr/>
        </p:nvCxnSpPr>
        <p:spPr>
          <a:xfrm>
            <a:off x="8459835" y="3764041"/>
            <a:ext cx="1665744" cy="0"/>
          </a:xfrm>
          <a:prstGeom prst="line">
            <a:avLst/>
          </a:prstGeom>
          <a:ln>
            <a:solidFill>
              <a:srgbClr val="89B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9B9F8748-18FF-49EF-A76B-8DC3059119FF}"/>
              </a:ext>
            </a:extLst>
          </p:cNvPr>
          <p:cNvSpPr/>
          <p:nvPr/>
        </p:nvSpPr>
        <p:spPr>
          <a:xfrm>
            <a:off x="8456715" y="5077514"/>
            <a:ext cx="1731600" cy="274320"/>
          </a:xfrm>
          <a:prstGeom prst="rect">
            <a:avLst/>
          </a:prstGeom>
          <a:solidFill>
            <a:srgbClr val="89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1" dirty="0">
                <a:latin typeface="Calibri" panose="020F0502020204030204" pitchFamily="34" charset="0"/>
                <a:cs typeface="Calibri" panose="020F0502020204030204" pitchFamily="34" charset="0"/>
              </a:rPr>
              <a:t>Strategy by NRI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1FC27D5-7E57-4798-BCB7-7CD666D77435}"/>
              </a:ext>
            </a:extLst>
          </p:cNvPr>
          <p:cNvCxnSpPr>
            <a:cxnSpLocks/>
          </p:cNvCxnSpPr>
          <p:nvPr/>
        </p:nvCxnSpPr>
        <p:spPr>
          <a:xfrm>
            <a:off x="550863" y="4995893"/>
            <a:ext cx="95852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F2E66D69-FC4C-4E5F-A8F2-924A53065B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45" t="11470" r="14129"/>
          <a:stretch/>
        </p:blipFill>
        <p:spPr>
          <a:xfrm>
            <a:off x="6431410" y="2109886"/>
            <a:ext cx="1658567" cy="1069664"/>
          </a:xfrm>
          <a:prstGeom prst="rect">
            <a:avLst/>
          </a:prstGeom>
        </p:spPr>
      </p:pic>
      <p:pic>
        <p:nvPicPr>
          <p:cNvPr id="95" name="Picture 9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67704EC-DB81-4A6F-8C36-7A707B04DC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9"/>
          <a:stretch/>
        </p:blipFill>
        <p:spPr>
          <a:xfrm>
            <a:off x="4363294" y="2101804"/>
            <a:ext cx="1732703" cy="1101319"/>
          </a:xfrm>
          <a:prstGeom prst="rect">
            <a:avLst/>
          </a:prstGeom>
        </p:spPr>
      </p:pic>
      <p:pic>
        <p:nvPicPr>
          <p:cNvPr id="96" name="Picture 95" descr="A car parked in a parking lot&#10;&#10;Description automatically generated">
            <a:extLst>
              <a:ext uri="{FF2B5EF4-FFF2-40B4-BE49-F238E27FC236}">
                <a16:creationId xmlns:a16="http://schemas.microsoft.com/office/drawing/2014/main" id="{26680027-8388-426B-B0BA-35126FE0609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2"/>
          <a:stretch/>
        </p:blipFill>
        <p:spPr>
          <a:xfrm>
            <a:off x="6425814" y="2108132"/>
            <a:ext cx="1731600" cy="1084239"/>
          </a:xfrm>
          <a:prstGeom prst="rect">
            <a:avLst/>
          </a:prstGeom>
        </p:spPr>
      </p:pic>
      <p:pic>
        <p:nvPicPr>
          <p:cNvPr id="97" name="Picture 96" descr="A car parked in a parking lot&#10;&#10;Description automatically generated">
            <a:extLst>
              <a:ext uri="{FF2B5EF4-FFF2-40B4-BE49-F238E27FC236}">
                <a16:creationId xmlns:a16="http://schemas.microsoft.com/office/drawing/2014/main" id="{A14A296D-6988-4DE8-AE0C-1A5437687DD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/>
        </p:blipFill>
        <p:spPr>
          <a:xfrm>
            <a:off x="8456714" y="2107265"/>
            <a:ext cx="1731600" cy="109681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B385ADB-7A07-4290-B603-22A8161E7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536"/>
          <a:stretch/>
        </p:blipFill>
        <p:spPr>
          <a:xfrm>
            <a:off x="8470393" y="3847354"/>
            <a:ext cx="1731600" cy="10978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4636FA1-66B9-46AC-BBC3-4D7FEB881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6466" b="5409"/>
          <a:stretch/>
        </p:blipFill>
        <p:spPr>
          <a:xfrm>
            <a:off x="6415257" y="3847025"/>
            <a:ext cx="1731600" cy="1086103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BC190F4C-9456-4320-87B0-432F676A32F4}"/>
              </a:ext>
            </a:extLst>
          </p:cNvPr>
          <p:cNvSpPr/>
          <p:nvPr/>
        </p:nvSpPr>
        <p:spPr>
          <a:xfrm>
            <a:off x="4363295" y="5082911"/>
            <a:ext cx="1732706" cy="274320"/>
          </a:xfrm>
          <a:prstGeom prst="rect">
            <a:avLst/>
          </a:prstGeom>
          <a:solidFill>
            <a:srgbClr val="89B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b="1" dirty="0">
                <a:latin typeface="Calibri" panose="020F0502020204030204" pitchFamily="34" charset="0"/>
                <a:cs typeface="Calibri" panose="020F0502020204030204" pitchFamily="34" charset="0"/>
              </a:rPr>
              <a:t>Geographical Distribution of NRI</a:t>
            </a:r>
          </a:p>
        </p:txBody>
      </p:sp>
      <p:sp>
        <p:nvSpPr>
          <p:cNvPr id="106" name="S3 Date">
            <a:extLst>
              <a:ext uri="{FF2B5EF4-FFF2-40B4-BE49-F238E27FC236}">
                <a16:creationId xmlns:a16="http://schemas.microsoft.com/office/drawing/2014/main" id="{22B9D649-B39B-4E71-8140-9B9F40866D14}"/>
              </a:ext>
            </a:extLst>
          </p:cNvPr>
          <p:cNvSpPr txBox="1"/>
          <p:nvPr/>
        </p:nvSpPr>
        <p:spPr>
          <a:xfrm>
            <a:off x="3526600" y="6599893"/>
            <a:ext cx="1231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de-DE" sz="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01.02.2022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7" name="slide2" descr="Map Graphic">
            <a:extLst>
              <a:ext uri="{FF2B5EF4-FFF2-40B4-BE49-F238E27FC236}">
                <a16:creationId xmlns:a16="http://schemas.microsoft.com/office/drawing/2014/main" id="{920B1DFD-DE21-4221-9A5A-A80098D6F3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" r="21192" b="2737"/>
          <a:stretch/>
        </p:blipFill>
        <p:spPr>
          <a:xfrm>
            <a:off x="551699" y="1457611"/>
            <a:ext cx="2903522" cy="3449153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6D43D83-6926-4E95-9131-7613F6E946C2}"/>
              </a:ext>
            </a:extLst>
          </p:cNvPr>
          <p:cNvCxnSpPr>
            <a:cxnSpLocks/>
          </p:cNvCxnSpPr>
          <p:nvPr/>
        </p:nvCxnSpPr>
        <p:spPr>
          <a:xfrm flipV="1">
            <a:off x="3911098" y="1457611"/>
            <a:ext cx="0" cy="34491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3A835F-3281-4A9B-BEFA-1A2C8490EB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1237" y="3847024"/>
            <a:ext cx="1731600" cy="106073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8FC0FE1-DDBB-4CE0-BF4B-F15A48B3B807}"/>
              </a:ext>
            </a:extLst>
          </p:cNvPr>
          <p:cNvSpPr/>
          <p:nvPr/>
        </p:nvSpPr>
        <p:spPr>
          <a:xfrm>
            <a:off x="2516553" y="2805990"/>
            <a:ext cx="5146201" cy="86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78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ncingAssumptions">
            <a:extLst>
              <a:ext uri="{FF2B5EF4-FFF2-40B4-BE49-F238E27FC236}">
                <a16:creationId xmlns:a16="http://schemas.microsoft.com/office/drawing/2014/main" id="{7DE3741E-3F50-4C22-B3E9-2F2EF9F6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1" y="1449391"/>
            <a:ext cx="2593232" cy="1943991"/>
          </a:xfrm>
          <a:prstGeom prst="rect">
            <a:avLst/>
          </a:prstGeom>
        </p:spPr>
      </p:pic>
      <p:pic>
        <p:nvPicPr>
          <p:cNvPr id="7" name="ES">
            <a:extLst>
              <a:ext uri="{FF2B5EF4-FFF2-40B4-BE49-F238E27FC236}">
                <a16:creationId xmlns:a16="http://schemas.microsoft.com/office/drawing/2014/main" id="{12F3B7F9-EF0E-4F50-B931-46A7DA57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47800"/>
            <a:ext cx="7296178" cy="46938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Economic</a:t>
            </a:r>
            <a:r>
              <a:rPr lang="de-DE" dirty="0"/>
              <a:t> Summary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1682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siGDP">
            <a:extLst>
              <a:ext uri="{FF2B5EF4-FFF2-40B4-BE49-F238E27FC236}">
                <a16:creationId xmlns:a16="http://schemas.microsoft.com/office/drawing/2014/main" id="{45CB9D59-5322-41CD-A8BF-75C5B9C6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85867"/>
            <a:ext cx="10477500" cy="19430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Sensitivitiy</a:t>
            </a:r>
            <a:r>
              <a:rPr lang="de-DE" dirty="0"/>
              <a:t> Analysis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198B5-0BD5-462D-B3D9-D73A75C7CBC7}"/>
              </a:ext>
            </a:extLst>
          </p:cNvPr>
          <p:cNvSpPr txBox="1"/>
          <p:nvPr/>
        </p:nvSpPr>
        <p:spPr>
          <a:xfrm>
            <a:off x="6354788" y="174736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9807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FO">
            <a:extLst>
              <a:ext uri="{FF2B5EF4-FFF2-40B4-BE49-F238E27FC236}">
                <a16:creationId xmlns:a16="http://schemas.microsoft.com/office/drawing/2014/main" id="{268DB792-65F0-4990-8061-641DB507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4" y="1447800"/>
            <a:ext cx="10107172" cy="2985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FFO </a:t>
            </a:r>
            <a:r>
              <a:rPr lang="de-DE" dirty="0" err="1"/>
              <a:t>Yield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198B5-0BD5-462D-B3D9-D73A75C7CBC7}"/>
              </a:ext>
            </a:extLst>
          </p:cNvPr>
          <p:cNvSpPr txBox="1"/>
          <p:nvPr/>
        </p:nvSpPr>
        <p:spPr>
          <a:xfrm>
            <a:off x="6354788" y="174736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1029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DStrategy">
            <a:extLst>
              <a:ext uri="{FF2B5EF4-FFF2-40B4-BE49-F238E27FC236}">
                <a16:creationId xmlns:a16="http://schemas.microsoft.com/office/drawing/2014/main" id="{2B763D6C-B1A5-4CE7-9DC6-D8A78103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0337"/>
            <a:ext cx="7886700" cy="11453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9F8AE-1DE1-47DF-AE9B-3FCE1F6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Profit per </a:t>
            </a:r>
            <a:r>
              <a:rPr lang="de-DE" dirty="0" err="1"/>
              <a:t>Strategy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30614-0F56-46F6-8842-0503BFA8BA3C}"/>
              </a:ext>
            </a:extLst>
          </p:cNvPr>
          <p:cNvSpPr txBox="1"/>
          <p:nvPr/>
        </p:nvSpPr>
        <p:spPr>
          <a:xfrm>
            <a:off x="11328286" y="1568678"/>
            <a:ext cx="1231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E9CC2D-E9FF-4328-B885-FDD5E635CB94}"/>
              </a:ext>
            </a:extLst>
          </p:cNvPr>
          <p:cNvGraphicFramePr>
            <a:graphicFrameLocks noGrp="1"/>
          </p:cNvGraphicFramePr>
          <p:nvPr/>
        </p:nvGraphicFramePr>
        <p:xfrm>
          <a:off x="550863" y="3233229"/>
          <a:ext cx="7869237" cy="3325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9237">
                  <a:extLst>
                    <a:ext uri="{9D8B030D-6E8A-4147-A177-3AD203B41FA5}">
                      <a16:colId xmlns:a16="http://schemas.microsoft.com/office/drawing/2014/main" val="3547350390"/>
                    </a:ext>
                  </a:extLst>
                </a:gridCol>
              </a:tblGrid>
              <a:tr h="3082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Definition of Asset Strategy Clusters</a:t>
                      </a:r>
                    </a:p>
                  </a:txBody>
                  <a:tcPr anchor="b">
                    <a:solidFill>
                      <a:srgbClr val="89BD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981541"/>
                  </a:ext>
                </a:extLst>
              </a:tr>
              <a:tr h="1703861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1050" b="1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LTS: </a:t>
                      </a:r>
                      <a:r>
                        <a:rPr lang="en-GB" sz="1050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„Long Term Stabilized“ – are properties with no early extension or other value creation potential. They are stabilized as they are today.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1050" b="1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AVC1:</a:t>
                      </a:r>
                      <a:r>
                        <a:rPr lang="en-GB" sz="1050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„Additional Value Creation 1“ – are properties where we plan on creating value by prematurely extending leases, often by granting fit out contributions or rent free periods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1050" b="1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AVC2:</a:t>
                      </a:r>
                      <a:r>
                        <a:rPr lang="en-GB" sz="1050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„Additional Value Creation 2“ – are properties earmarked for area expansions. Where necessary we need to amend the zoning plans and obtain preliminary building permits. 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1050" b="1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PTS:</a:t>
                      </a:r>
                      <a:r>
                        <a:rPr lang="en-GB" sz="1050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„Price to Sell“ – are properties that don‘t strategically fit our investment criteria, have no upside potential and have a more challenging outlook.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1050" noProof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spcAft>
                          <a:spcPts val="600"/>
                        </a:spcAft>
                        <a:buClr>
                          <a:srgbClr val="89BD3A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GB" sz="1050" noProof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Pre-tax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368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A198B5-0BD5-462D-B3D9-D73A75C7CBC7}"/>
              </a:ext>
            </a:extLst>
          </p:cNvPr>
          <p:cNvSpPr txBox="1"/>
          <p:nvPr/>
        </p:nvSpPr>
        <p:spPr>
          <a:xfrm>
            <a:off x="6354788" y="174736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624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">
            <a:extLst>
              <a:ext uri="{FF2B5EF4-FFF2-40B4-BE49-F238E27FC236}">
                <a16:creationId xmlns:a16="http://schemas.microsoft.com/office/drawing/2014/main" id="{4CE1F067-0786-43C6-8A53-C44AC9F7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58686"/>
            <a:ext cx="8254702" cy="2987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AE5AB-A30E-4B18-9D9C-4E2582D5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Standalone Conformity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99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CA">
            <a:extLst>
              <a:ext uri="{FF2B5EF4-FFF2-40B4-BE49-F238E27FC236}">
                <a16:creationId xmlns:a16="http://schemas.microsoft.com/office/drawing/2014/main" id="{A62F445E-907E-4A8D-B501-4D3E594B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10" y="1450343"/>
            <a:ext cx="7261404" cy="3382978"/>
          </a:xfrm>
          <a:prstGeom prst="rect">
            <a:avLst/>
          </a:prstGeom>
        </p:spPr>
      </p:pic>
      <p:sp>
        <p:nvSpPr>
          <p:cNvPr id="2" name="Portfolio Conformity Analysis incl. Reverse">
            <a:extLst>
              <a:ext uri="{FF2B5EF4-FFF2-40B4-BE49-F238E27FC236}">
                <a16:creationId xmlns:a16="http://schemas.microsoft.com/office/drawing/2014/main" id="{B72AE5AB-A30E-4B18-9D9C-4E2582D5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Orangina Portfolio Conformity Analysis incl. Reverse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2201C-A5F1-49E0-9BB6-1F578B1AA861}"/>
              </a:ext>
            </a:extLst>
          </p:cNvPr>
          <p:cNvSpPr txBox="1"/>
          <p:nvPr/>
        </p:nvSpPr>
        <p:spPr>
          <a:xfrm>
            <a:off x="550862" y="6530930"/>
            <a:ext cx="4198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*Includes Mezzanine </a:t>
            </a:r>
            <a:r>
              <a:rPr lang="de-DE" sz="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Loans</a:t>
            </a:r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8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Nakeda</a:t>
            </a:r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Reverse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2FADC-06D8-43A5-9D44-9AADC582B424}"/>
              </a:ext>
            </a:extLst>
          </p:cNvPr>
          <p:cNvSpPr txBox="1"/>
          <p:nvPr/>
        </p:nvSpPr>
        <p:spPr>
          <a:xfrm>
            <a:off x="4239856" y="4210994"/>
            <a:ext cx="4198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2D26C-3E7C-42CA-8989-6549D3C8B001}"/>
              </a:ext>
            </a:extLst>
          </p:cNvPr>
          <p:cNvSpPr txBox="1"/>
          <p:nvPr/>
        </p:nvSpPr>
        <p:spPr>
          <a:xfrm>
            <a:off x="533400" y="5157425"/>
            <a:ext cx="3291744" cy="1015663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Investment Criteria on a </a:t>
            </a:r>
            <a:r>
              <a:rPr lang="en-US" sz="1200" b="1" u="sng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x+bricks</a:t>
            </a:r>
            <a:r>
              <a:rPr lang="en-US" sz="1200" b="1" u="sng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portfolio level that deviate from the target by more than 10%:</a:t>
            </a:r>
          </a:p>
          <a:p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East Share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 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C419C-7220-48C0-AB91-E48D80BAC38D}"/>
              </a:ext>
            </a:extLst>
          </p:cNvPr>
          <p:cNvSpPr txBox="1"/>
          <p:nvPr/>
        </p:nvSpPr>
        <p:spPr>
          <a:xfrm>
            <a:off x="1347949" y="3226371"/>
            <a:ext cx="30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74F14-DE36-4F49-9296-CB2D4D1104E1}"/>
              </a:ext>
            </a:extLst>
          </p:cNvPr>
          <p:cNvSpPr txBox="1"/>
          <p:nvPr/>
        </p:nvSpPr>
        <p:spPr>
          <a:xfrm>
            <a:off x="1103915" y="3027591"/>
            <a:ext cx="309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57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CIMANAGEDOCID" val="1"/>
</p:tagLst>
</file>

<file path=ppt/theme/theme1.xml><?xml version="1.0" encoding="utf-8"?>
<a:theme xmlns:a="http://schemas.openxmlformats.org/drawingml/2006/main" name="Office Theme">
  <a:themeElements>
    <a:clrScheme name="x &amp; bricks">
      <a:dk1>
        <a:srgbClr val="92D050"/>
      </a:dk1>
      <a:lt1>
        <a:sysClr val="window" lastClr="FFFFFF"/>
      </a:lt1>
      <a:dk2>
        <a:srgbClr val="000000"/>
      </a:dk2>
      <a:lt2>
        <a:srgbClr val="E7E6E6"/>
      </a:lt2>
      <a:accent1>
        <a:srgbClr val="FF6600"/>
      </a:accent1>
      <a:accent2>
        <a:srgbClr val="FF9933"/>
      </a:accent2>
      <a:accent3>
        <a:srgbClr val="FFCC00"/>
      </a:accent3>
      <a:accent4>
        <a:srgbClr val="00B0F0"/>
      </a:accent4>
      <a:accent5>
        <a:srgbClr val="034A90"/>
      </a:accent5>
      <a:accent6>
        <a:srgbClr val="D50032"/>
      </a:accent6>
      <a:hlink>
        <a:srgbClr val="FFFF00"/>
      </a:hlink>
      <a:folHlink>
        <a:srgbClr val="196619"/>
      </a:folHlink>
    </a:clrScheme>
    <a:fontScheme name="x &amp; bricks">
      <a:majorFont>
        <a:latin typeface="IBM Plex Sans Medium"/>
        <a:ea typeface=""/>
        <a:cs typeface=""/>
      </a:majorFont>
      <a:minorFont>
        <a:latin typeface="IBM Plex Sans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654</Words>
  <Application>Microsoft Office PowerPoint</Application>
  <PresentationFormat>Widescreen</PresentationFormat>
  <Paragraphs>104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IBM Plex Sans Thin</vt:lpstr>
      <vt:lpstr>Nirmala UI Semilight</vt:lpstr>
      <vt:lpstr>Wingdings</vt:lpstr>
      <vt:lpstr>Office Theme</vt:lpstr>
      <vt:lpstr>PowerPoint Presentation</vt:lpstr>
      <vt:lpstr>Executive Summary</vt:lpstr>
      <vt:lpstr>Portfolio Overview </vt:lpstr>
      <vt:lpstr>Economic Summary</vt:lpstr>
      <vt:lpstr>Sensitivitiy Analysis</vt:lpstr>
      <vt:lpstr>FFO Yield</vt:lpstr>
      <vt:lpstr>Profit per Strategy</vt:lpstr>
      <vt:lpstr>Standalone Conformity Analysis</vt:lpstr>
      <vt:lpstr>Orangina Portfolio Conformity Analysis incl. Reverse</vt:lpstr>
      <vt:lpstr>Due Diligence &amp; Closing Costs</vt:lpstr>
      <vt:lpstr>2.5 | Cash Flow</vt:lpstr>
      <vt:lpstr>PowerPoint Presentation</vt:lpstr>
      <vt:lpstr>Asset List</vt:lpstr>
      <vt:lpstr>Tenant Mix</vt:lpstr>
      <vt:lpstr>Envisaged Transaction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Tanja Scherer</dc:creator>
  <cp:lastModifiedBy>Nico Stumper</cp:lastModifiedBy>
  <cp:revision>2666</cp:revision>
  <cp:lastPrinted>2020-08-20T19:22:31Z</cp:lastPrinted>
  <dcterms:created xsi:type="dcterms:W3CDTF">2016-07-04T23:20:21Z</dcterms:created>
  <dcterms:modified xsi:type="dcterms:W3CDTF">2021-07-13T13:26:39Z</dcterms:modified>
</cp:coreProperties>
</file>